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75" r:id="rId6"/>
    <p:sldId id="261" r:id="rId7"/>
    <p:sldId id="277" r:id="rId8"/>
    <p:sldId id="262" r:id="rId9"/>
    <p:sldId id="278" r:id="rId10"/>
    <p:sldId id="263" r:id="rId11"/>
    <p:sldId id="264" r:id="rId12"/>
    <p:sldId id="285" r:id="rId13"/>
    <p:sldId id="265" r:id="rId14"/>
    <p:sldId id="288" r:id="rId15"/>
    <p:sldId id="266" r:id="rId16"/>
    <p:sldId id="267" r:id="rId17"/>
    <p:sldId id="289" r:id="rId18"/>
    <p:sldId id="268" r:id="rId19"/>
    <p:sldId id="291" r:id="rId20"/>
    <p:sldId id="269" r:id="rId21"/>
    <p:sldId id="280" r:id="rId22"/>
    <p:sldId id="270" r:id="rId23"/>
    <p:sldId id="271" r:id="rId24"/>
    <p:sldId id="281" r:id="rId25"/>
    <p:sldId id="272" r:id="rId26"/>
    <p:sldId id="290" r:id="rId27"/>
    <p:sldId id="273" r:id="rId28"/>
    <p:sldId id="284" r:id="rId29"/>
    <p:sldId id="274" r:id="rId30"/>
    <p:sldId id="279" r:id="rId31"/>
    <p:sldId id="282" r:id="rId32"/>
    <p:sldId id="28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3" d="100"/>
          <a:sy n="83" d="100"/>
        </p:scale>
        <p:origin x="6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5F0F5-00A9-4BBD-B022-FD24081F53AD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59425-D4A9-4CAA-AD76-75DEA3BDF3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1784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22247-9813-4880-8918-3BBEB857E2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587643-B7F8-407C-94A9-C025D41B4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B97C83-927E-4F9A-80C9-DC94F49D7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95A9B-0C05-497B-A85B-54D24CE96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3FE70-D27A-4779-B5D7-625FFA115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7880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0D8DA-522E-4B52-84DD-99D4F3D7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15ABA2-A0A7-4BEC-B93C-AEB26A05F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95CAD-0425-492B-ADF4-34F4EF6CB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F014F-786D-4E2C-B8E6-74ECC8B61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220E0-0389-4699-B472-D224F8029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4395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F3A01A-0189-468A-A842-0F6791A73D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A7DC3A-443F-4BC1-A2F9-083074A634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67338-8B48-4117-88CA-BE165765B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F7CCA-C53D-4822-AE2F-8ABDA0DE8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22376-E505-4ACE-9826-3C041C4C9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71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6ED8-DCB1-4A45-AC9D-426113E8D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45E83-C685-470A-8167-F646F4377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12A3B-BA98-421F-BE6C-973FAC5E6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08647-EC15-48B1-8F0D-5B84EF35C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093EF-F943-41E7-9A4E-4BCEFCA6B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2733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131D-A1CF-4BAA-9FAD-4711E9C2F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26AC1-8226-4D3E-AC29-A221F3AAD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CB189-3ECB-402A-9584-25DCA2DDC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D682D-55AB-4421-ADBB-4198A8077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6A954-904F-4D20-80C9-EA758AC93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5305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52033-4F50-4F67-B8F7-1444C4DE6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DAC53-A2EA-4713-AB26-2E7AB0C570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52A125-35A0-4025-9FAA-BDFE5A0BD0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ADD347-D745-496C-BB5E-F3A5CE2FC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949934-AF18-4B97-A9E5-B4A537B8C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B137D3-60B6-4DA2-AF45-0D3071EB2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6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B2B96-5E59-44EB-A369-A73DB9638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99F0E9-2096-4D19-99FF-3F3D28370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F4EDFD-DA91-4A74-A0FD-DA633F3A09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76F2D7-B50C-4C14-B90A-5852215672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A69A0D-2372-4CAF-972E-56866B3C32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56F67D-7BA5-4D0A-AAEA-0686DA9CC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2366C7-A0B3-4EF9-A095-8CA555A3D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B9B2E9-5237-4C08-A309-D3FEEC25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6030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225E6-FAFD-4495-A624-0CC34D5AE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3128ED-EEFE-45F8-B72E-C9A6AB02D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EC3884-4009-45E7-B3A9-27957EC5B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C043B-F55B-4EF2-AD39-53FD6842D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8035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AAC326-BA86-458F-B476-653AA1990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417E9-4251-4EEF-97CF-47296CCBC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57132F-EFF5-4569-979A-409260DBB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6683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4898B-B75F-4B02-9DEF-383993286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729B1-B09C-4A80-BD09-9EEFF9346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DEC571-2D61-4930-AB45-873953C10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3FFCC5-4BA8-41D1-9B78-8CCBC6F20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0410B-5D42-433F-AD6F-4886FA027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47BB06-E066-4DE6-A052-2E64761EF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2753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1EA74-04B1-46FD-87DB-42183609B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35E14B-4873-424E-9821-6F16F8684D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73554-4AE9-4F97-864C-DB8A2C3556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042319-D0C3-4FDC-B161-E2F12CEC3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D825B5-37F7-4A05-946D-F9D9D61AE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69F748-0E33-47A1-BAC8-ECBF1FB5B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9048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F3127B-97C5-45EA-A1DD-BD47175AE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C422F-D976-433D-A951-10C5F7588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29C7E-A08A-4EA0-A607-7B0C78DD3A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6D83D-8E6E-4402-BC94-0EA07479CC62}" type="datetimeFigureOut">
              <a:rPr lang="en-CA" smtClean="0"/>
              <a:t>2021-06-10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21FB4-E472-4B5F-9641-F3F6CC0825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C8C2E-6E24-420F-B20B-E6C13D31ED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467AF-5154-40FA-AD9B-A350157BFD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1418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ineon.com/cms/en/discoveries/LEDs-in-Urban-Farming/" TargetMode="External"/><Relationship Id="rId2" Type="http://schemas.openxmlformats.org/officeDocument/2006/relationships/hyperlink" Target="https://www.raspberrypi.org/products/raspberry-pi-4-model-b/specifications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omputer.howstuffworks.com/usb.htm#pt3" TargetMode="External"/><Relationship Id="rId4" Type="http://schemas.openxmlformats.org/officeDocument/2006/relationships/hyperlink" Target="https://electronics.howstuffworks.com/hdmi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F752E4-DB7E-41DB-AE62-41FD70F97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rgbClr val="FFFFFF"/>
                </a:solidFill>
              </a:rPr>
              <a:t>Hardware Components  </a:t>
            </a:r>
            <a:endParaRPr lang="en-CA" sz="4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92A81B-9827-45E4-9F64-02EA891191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Presented to Prof. Mike </a:t>
            </a:r>
            <a:r>
              <a:rPr lang="en-US" dirty="0" err="1"/>
              <a:t>Aleshams</a:t>
            </a:r>
            <a:endParaRPr lang="en-US" dirty="0"/>
          </a:p>
          <a:p>
            <a:pPr algn="l"/>
            <a:r>
              <a:rPr lang="en-US" dirty="0"/>
              <a:t>Presented by Manu S. Parbhakar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48043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C2C94B-18B7-4B64-828F-7EF9F73E4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REGULATED SWITCHING POWER ADAPTER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1FA055-BB50-4429-B35E-6B3822AA8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1825625"/>
            <a:ext cx="4152774" cy="4303464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It's a switching DC supply so its small and light and efficient.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The output is regulated by a steady 12V up to 1000mA (1 Amp) of current draw. 5.5mm/2.1mm barrel jack</a:t>
            </a:r>
            <a:r>
              <a:rPr lang="en-US" sz="1800" dirty="0"/>
              <a:t>.</a:t>
            </a:r>
          </a:p>
          <a:p>
            <a:r>
              <a:rPr lang="en-US" sz="1800" b="1" i="0" u="sng" dirty="0">
                <a:effectLst/>
              </a:rPr>
              <a:t>SPECIFICATIONS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Wall Wart Dimensions: 71mm x 48mm x     31mm / 2.8" x 1.9" x 1.2"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Cable Length : 178cm / 70"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Cable Diameter : 3.5mm / 0.13"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Weight: 89g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91C2DF4-6FD5-4C15-83D0-7FF2780146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534" r="2" b="1699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09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A06F1D-CEC1-4364-ADC2-35868934C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SPEAKER SET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9AB8A5-E3DC-4875-B79B-1A905F7D5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1825625"/>
            <a:ext cx="4152774" cy="4303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This set of two 2.8" x 1.2" speakers w</a:t>
            </a:r>
            <a:r>
              <a:rPr lang="en-US" sz="1800" dirty="0"/>
              <a:t>ith </a:t>
            </a:r>
            <a:r>
              <a:rPr lang="en-US" sz="1800" b="0" i="0" dirty="0">
                <a:effectLst/>
              </a:rPr>
              <a:t>4-ohm impedance and 3W or less of power.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The pair have a SPK input cable to add audio to the displays. </a:t>
            </a:r>
            <a:br>
              <a:rPr lang="en-US" sz="1800" dirty="0"/>
            </a:br>
            <a:endParaRPr lang="en-US" sz="18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The pair </a:t>
            </a:r>
            <a:r>
              <a:rPr lang="en-US" sz="1800" dirty="0"/>
              <a:t>works well with </a:t>
            </a:r>
            <a:r>
              <a:rPr lang="en-US" sz="1800" b="0" i="0" dirty="0">
                <a:effectLst/>
              </a:rPr>
              <a:t> 10.1-inch, 7 inch, or 5.6-inch</a:t>
            </a:r>
            <a:r>
              <a:rPr lang="en-US" sz="1800" b="0" i="0" dirty="0">
                <a:solidFill>
                  <a:srgbClr val="0563C1"/>
                </a:solidFill>
                <a:effectLst/>
              </a:rPr>
              <a:t> </a:t>
            </a:r>
            <a:r>
              <a:rPr lang="en-US" sz="1800" b="0" i="0" dirty="0">
                <a:effectLst/>
              </a:rPr>
              <a:t>1280x800 Display w/ Audio driver boards.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Furthermore, they work peachy-keen with any of audio amps as well, such as the MAX98306, TS2012 or TPA2016 stereo class D amplifiers.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FC0EB22-F668-4D3A-9094-18321E90396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r="2" b="19211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526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A06F1D-CEC1-4364-ADC2-35868934C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SPEAKER SET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9AB8A5-E3DC-4875-B79B-1A905F7D5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1825625"/>
            <a:ext cx="4152774" cy="4303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W</a:t>
            </a:r>
            <a:r>
              <a:rPr lang="en-US" sz="2000" b="0" i="0">
                <a:effectLst/>
              </a:rPr>
              <a:t>eight: 25g per speaker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</a:rPr>
              <a:t>Dimensions: 30mm x 70mm x 17mm / 1.2" x 2.8" x .7"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</a:rPr>
              <a:t>Cable is 30" long total, 15" from each speaker to SPK plug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</a:rPr>
              <a:t>3.1mm diameter mounting holes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</a:rPr>
              <a:t>4mm x 64mm mounting rectangle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FC0EB22-F668-4D3A-9094-18321E90396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r="2" b="19211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74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4AA0C2D-682A-4FDD-B214-8E11B452F4C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b="183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5B86B7-4683-4D5C-B9FE-83588CB7C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LED STRIP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617526-5090-4BA8-A53A-8DF30A0E9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3400" y="2062726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Th</a:t>
            </a:r>
            <a:r>
              <a:rPr lang="en-US" sz="2000" b="0" i="0" dirty="0">
                <a:effectLst/>
              </a:rPr>
              <a:t>ese 'chip on board' ultra-flexible white LED Strips with 480 SMT LEDs per meter, soldered side-by-side, and diffused with a silicone epoxy.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 They </a:t>
            </a:r>
            <a:r>
              <a:rPr lang="en-US" sz="2000" dirty="0">
                <a:effectLst/>
              </a:rPr>
              <a:t>look</a:t>
            </a:r>
            <a:r>
              <a:rPr lang="en-US" sz="2000" b="0" i="0" dirty="0">
                <a:effectLst/>
              </a:rPr>
              <a:t> a lot like neon or incandescent tubing or maybe really-nice EL wire, but without the need for expensive transformers, glass tubing, or inert gasses.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These are much thinner and more flexible..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46200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4AA0C2D-682A-4FDD-B214-8E11B452F4C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b="183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5B86B7-4683-4D5C-B9FE-83588CB7C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LED STRIP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617526-5090-4BA8-A53A-8DF30A0E9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They are extremely bendy, this strip features a Cool White non-addressable LED strip 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They look incredible, and super easy to use, and are a great way to </a:t>
            </a:r>
            <a:r>
              <a:rPr lang="en-US" sz="1800" dirty="0"/>
              <a:t>provide the light to the smart greenify device.</a:t>
            </a:r>
            <a:endParaRPr lang="en-US" sz="18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The silicone makes for a strong, durable weather-proof casing.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The backing </a:t>
            </a:r>
            <a:r>
              <a:rPr lang="en-US" sz="1800" dirty="0"/>
              <a:t>is </a:t>
            </a:r>
            <a:r>
              <a:rPr lang="en-US" sz="1800" b="0" i="0" dirty="0">
                <a:effectLst/>
              </a:rPr>
              <a:t>adhesive</a:t>
            </a:r>
            <a:r>
              <a:rPr lang="en-US" sz="1800" dirty="0"/>
              <a:t> and are easy to</a:t>
            </a:r>
            <a:r>
              <a:rPr lang="en-US" sz="1800" b="0" i="0" dirty="0">
                <a:effectLst/>
              </a:rPr>
              <a:t> stick it wherever required.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03427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C6BEC6B-5C77-412D-B45A-5B0F46FED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62248B-0350-488A-BD74-3956CF573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4"/>
            <a:ext cx="10515600" cy="14811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Ultrasonic Sensor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5E40F2-8BFD-4AAE-A78C-F8E91FA77C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1847128"/>
            <a:ext cx="3990968" cy="4272681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Ultrasonic ranging module HC - SR04 provides 2cm - 400cm non-contact measurement function, the ranging accuracy can reach to 3mm.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Using IO trigger for at least 10us high level signal.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The Module automatically sends eight 40 kHz and detect whether there is a pulse signal back.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IF the signal back, through high level , time of high output IO duration is the time from sending ultrasonic to returning.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 Test distance = (high level </a:t>
            </a:r>
            <a:r>
              <a:rPr lang="en-US" sz="1700" dirty="0" err="1"/>
              <a:t>time×velocity</a:t>
            </a:r>
            <a:r>
              <a:rPr lang="en-US" sz="1700" dirty="0"/>
              <a:t> of sound (340M/S) / 2, 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46C1237-B931-44A1-A677-682F9834B2D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3249" r="2" b="13969"/>
          <a:stretch/>
        </p:blipFill>
        <p:spPr>
          <a:xfrm>
            <a:off x="5191128" y="1847129"/>
            <a:ext cx="6162670" cy="427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834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01C2873-203B-403D-B557-B407BFB8D1B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7862" r="1" b="44442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8D2DB5-DA61-4D33-A6B9-5B4D10E15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Soil Moisture Sensor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D90DE9-8926-4AB9-A2BA-FEFD4334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This design is superior with a capacitive measurement. Capacitive measurements use only one probe and is built into the ATSAMD10 chip, which will give a reading ranging from about 200 (very dry) to 2000 (very wet).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 As a bonus, </a:t>
            </a:r>
            <a:r>
              <a:rPr lang="en-US" sz="1800" dirty="0"/>
              <a:t>it will </a:t>
            </a:r>
            <a:r>
              <a:rPr lang="en-US" sz="1800" b="0" i="0" dirty="0">
                <a:effectLst/>
              </a:rPr>
              <a:t>also give the ambient temperature from the internal temperature sensor on the microcontroller</a:t>
            </a:r>
            <a:r>
              <a:rPr lang="en-US" sz="1800" dirty="0"/>
              <a:t> which is </a:t>
            </a:r>
            <a:r>
              <a:rPr lang="en-US" sz="1800" b="0" i="0" dirty="0">
                <a:effectLst/>
              </a:rPr>
              <a:t>good to + or - 2 degrees Celsius.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21509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01C2873-203B-403D-B557-B407BFB8D1B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7862" r="1" b="44442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8D2DB5-DA61-4D33-A6B9-5B4D10E15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Soil Moisture Sensor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D90DE9-8926-4AB9-A2BA-FEFD4334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effectLst/>
              </a:rPr>
              <a:t>It can be used any microcontroller with an I2C interface.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Connect a 4-pin JST-PH cable to your microcontroller or single board computer to 3-5V power, Ground, I2C SDA and I2C SCL.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Product Dimensions: 76.2mm x 14.0mm x 7.0mm / 3.0" x 0.6" x 0.3"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Product Weight: 4.0g / 0.1oz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62636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E3C7D-7156-4633-90AF-C59A1BAFF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 Sensor</a:t>
            </a:r>
            <a:endParaRPr lang="en-CA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B403844-DB58-4D2D-AD49-779A8276A1F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942" r="942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14FD2-EA02-448E-8FCE-F485A66BE2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535776" cy="381158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Si7021 I2C Humidity and Temperature Sensor is a monolithic CMOS IC integrating humidity and temperature sensor elements, an analog-to-digital converter, signal processing, calibration data, and an I2C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Si7021 offers an accurate, low-power, factory-calibrated digital solution ideal for measuring humidity, dew-point, and temperature, in applications ranging from HVAC/R and asset tracking to industrial and consumer platforms.</a:t>
            </a:r>
            <a:endParaRPr lang="en-CA" sz="1800" dirty="0"/>
          </a:p>
        </p:txBody>
      </p:sp>
    </p:spTree>
    <p:extLst>
      <p:ext uri="{BB962C8B-B14F-4D97-AF65-F5344CB8AC3E}">
        <p14:creationId xmlns:p14="http://schemas.microsoft.com/office/powerpoint/2010/main" val="31029431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E3C7D-7156-4633-90AF-C59A1BAFF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 Sensor</a:t>
            </a:r>
            <a:endParaRPr lang="en-CA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B403844-DB58-4D2D-AD49-779A8276A1F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942" r="942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14FD2-EA02-448E-8FCE-F485A66BE2C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Precision Relative Humidity Sensor  ± 3% RH (max), 0–80% RH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High Accuracy Temperature Sensor ±0.4 °C (max), –10 to 85 °C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0 to 100% RH operating range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Up to –40 to +125 °C operating range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Wide operating voltage (1.9 to 3.6 V)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Low Power Consumption 150 µA active current 60 </a:t>
            </a:r>
            <a:r>
              <a:rPr lang="en-CA" sz="2000" dirty="0" err="1"/>
              <a:t>nA</a:t>
            </a:r>
            <a:r>
              <a:rPr lang="en-CA" sz="2000" dirty="0"/>
              <a:t> standby current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Factory-calibrated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3x3 mm DFN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Excellent long term stability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Protection during reflow</a:t>
            </a:r>
            <a:endParaRPr lang="en-CA" sz="1800" dirty="0"/>
          </a:p>
        </p:txBody>
      </p:sp>
    </p:spTree>
    <p:extLst>
      <p:ext uri="{BB962C8B-B14F-4D97-AF65-F5344CB8AC3E}">
        <p14:creationId xmlns:p14="http://schemas.microsoft.com/office/powerpoint/2010/main" val="1311076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C9CCD64-C17C-47C3-9B5D-A916DEFE6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332" y="15124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b="1" dirty="0"/>
              <a:t>A Brief Introduction Of The Project: Smart Greenify Device</a:t>
            </a:r>
            <a:endParaRPr lang="en-CA" sz="3200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DEFC7B1-08A9-473C-B4A9-8F48C76C7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950" y="1552575"/>
            <a:ext cx="10610850" cy="4624388"/>
          </a:xfrm>
        </p:spPr>
        <p:txBody>
          <a:bodyPr>
            <a:normAutofit/>
          </a:bodyPr>
          <a:lstStyle/>
          <a:p>
            <a:pPr algn="just" rtl="0">
              <a:spcBef>
                <a:spcPts val="120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device has sensors to detect the water level, humidity, and temperature, and all these parameters can be controlled by the particular plant’s requirement.</a:t>
            </a:r>
          </a:p>
          <a:p>
            <a:pPr algn="just" rtl="0">
              <a:spcBef>
                <a:spcPts val="120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Grow lights will be used to give artificial sunlight to the plants. We will have a log of data of the different varieties of plant species and their requirements stored in the memory. </a:t>
            </a:r>
          </a:p>
          <a:p>
            <a:pPr algn="just" rtl="0">
              <a:spcBef>
                <a:spcPts val="120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All the data and controls can be accessed on a handheld device wirelessly over Bluetooth. We also will have a camera to monitor the Plant’s health.</a:t>
            </a:r>
            <a:endParaRPr lang="en-US" b="0" dirty="0">
              <a:effectLst/>
            </a:endParaRPr>
          </a:p>
          <a:p>
            <a:pPr algn="just" rtl="0">
              <a:spcBef>
                <a:spcPts val="120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Image Processing is embedded in the main system since the camera will pick up any weird spots and color changes on the leaves of the plants, then analyze them with a library then notify the user.</a:t>
            </a:r>
            <a:endParaRPr lang="en-US" b="0" dirty="0">
              <a:effectLst/>
            </a:endParaRP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Auto-adjusting temperature: with an optional enclosed space, the temperature in each slot of the device can be adjusted to a suitable level for any particular plant.</a:t>
            </a:r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28199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4A64B8A-2CFE-4005-B612-4EA78B8758F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b="6372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F36C0B-00CD-4C26-A3DF-C95F9D9B9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TUBING FOR PUMP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14BB21-C790-4468-B9E9-F09DF28A6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900" dirty="0"/>
              <a:t>This tubing is designed to go with our simple submersible pumps.. This tubing is made of PVC and is best in use with plant-watering or fountain projects.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dirty="0"/>
              <a:t>It's super easy to cut and is of  full meter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dirty="0"/>
              <a:t>Tube length: 1 meter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dirty="0"/>
              <a:t>Tube diameter: 8mm (internal diameter) / 11.5mm (external diameter </a:t>
            </a:r>
          </a:p>
        </p:txBody>
      </p:sp>
    </p:spTree>
    <p:extLst>
      <p:ext uri="{BB962C8B-B14F-4D97-AF65-F5344CB8AC3E}">
        <p14:creationId xmlns:p14="http://schemas.microsoft.com/office/powerpoint/2010/main" val="29543683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6B7239C-CF43-4331-8369-83AA7E57B57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5018" b="15938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B63FD-5465-4A90-A0EC-E9D68E2D4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Valve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427A1-C2EE-4F9B-94CE-F180C9D19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There are two 1/2" (Nominal non-taped National Pipe) outlet.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When 12VDC is applied to the two terminals, the valve opens and water can push through.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The valve has a gasket arrangement inside, so there is a minimum pressure requirement of 0.02 </a:t>
            </a:r>
            <a:r>
              <a:rPr lang="en-US" sz="1800" b="0" i="0" dirty="0" err="1">
                <a:effectLst/>
              </a:rPr>
              <a:t>Mpa</a:t>
            </a:r>
            <a:r>
              <a:rPr lang="en-US" sz="1800" b="0" i="0" dirty="0">
                <a:effectLst/>
              </a:rPr>
              <a:t> (3 PSI).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</a:t>
            </a:r>
            <a:r>
              <a:rPr lang="en-US" sz="1800" b="0" i="0" dirty="0">
                <a:effectLst/>
              </a:rPr>
              <a:t> solenoid at various DC voltages </a:t>
            </a:r>
            <a:r>
              <a:rPr lang="en-US" sz="1800" dirty="0"/>
              <a:t>but however it </a:t>
            </a:r>
            <a:r>
              <a:rPr lang="en-US" sz="1800" b="0" i="0" dirty="0">
                <a:effectLst/>
              </a:rPr>
              <a:t> could be actuated down at 6VDC.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55098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5897CCA-486C-491C-B4C1-5E5C95A82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B63FD-5465-4A90-A0EC-E9D68E2D4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88" y="385474"/>
            <a:ext cx="6356606" cy="18432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Valve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427A1-C2EE-4F9B-94CE-F180C9D19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1987" y="2400472"/>
            <a:ext cx="6358432" cy="3728615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</a:rPr>
              <a:t>1/2" Nominal NPS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</a:rPr>
              <a:t>Working Pressure: 0.02 Mpa - 0.8 Mpa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</a:rPr>
              <a:t>Working Temperature: 1 ℃ - 75 ℃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</a:rPr>
              <a:t>Response time (open): ≤ 0.15 sec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</a:rPr>
              <a:t>Response time (close): ≤ 0.3 sec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</a:rPr>
              <a:t>Actuating voltage: 12VDC (but we found it would work down to 6V)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</a:rPr>
              <a:t>Actuating life: ≥ 50 million cycles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</a:rPr>
              <a:t>Weight: 4.3 oz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</a:rPr>
              <a:t>Dimensions: 3.3" x 1.69" x 2.24"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90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6B7239C-CF43-4331-8369-83AA7E57B57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6596" r="7261" b="2"/>
          <a:stretch/>
        </p:blipFill>
        <p:spPr>
          <a:xfrm>
            <a:off x="7556409" y="557190"/>
            <a:ext cx="3995928" cy="557189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7637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2D4B61-5532-4E12-9A34-9EAC5AF3F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Pump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042CD3-F5A4-4344-B448-4EA60F4E9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1975" y="1809750"/>
            <a:ext cx="6276815" cy="4324351"/>
          </a:xfr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This is peristaltic type - the pump squishes the silicone tubing that contains the liquid instead of impelling it directly. </a:t>
            </a:r>
            <a:br>
              <a:rPr lang="en-US" sz="1800" b="0" i="0" dirty="0">
                <a:effectLst/>
              </a:rPr>
            </a:br>
            <a:endParaRPr lang="en-US" sz="1800" b="0" i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The pump is basically a geared down DC motor</a:t>
            </a:r>
            <a:r>
              <a:rPr lang="en-US" sz="1800" dirty="0"/>
              <a:t> and</a:t>
            </a:r>
            <a:r>
              <a:rPr lang="en-US" sz="1800" b="0" i="0" dirty="0">
                <a:effectLst/>
              </a:rPr>
              <a:t> has a lot of torque. Inside the pump is a 'clover' pattern of rollers. As the motor turns, the clover presses on the tube to press the fluid though. .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The pump comes with a bit of silicone tubing already installed and two 1/2 meter pieces attached on with barbed connectors. </a:t>
            </a:r>
            <a:endParaRPr lang="en-US" sz="1800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60F658F-16A8-4B25-9608-4D9388937B7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9580" r="43828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302859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2D4B61-5532-4E12-9A34-9EAC5AF3F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Pump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042CD3-F5A4-4344-B448-4EA60F4E9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80" y="2405067"/>
            <a:ext cx="6002110" cy="372903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Uses approx. 4mm outer diameter, 2mm inner silicone tubing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Working Temperature: 0℃ - 40 ℃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Motor voltage: 12VDC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Motor current: 200-300mA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Flow rate: up to 100 mL/min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Weight: 200 grams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Dimensions: 27mm diameter motor, 72mm total length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Mounting holes: 2.7mm diameter, 50mm center-to-center distance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60F658F-16A8-4B25-9608-4D9388937B7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9580" r="43828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96180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108042A-046E-4BAE-8172-BF5B45D87B5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7784" b="7784"/>
          <a:stretch/>
        </p:blipFill>
        <p:spPr>
          <a:xfrm>
            <a:off x="2522356" y="-83117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D5F749-555A-42A3-BA55-24547903C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BreadBoard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B2CE7-A687-4450-8FCD-AADE495B1E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6454" y="1874982"/>
            <a:ext cx="4186382" cy="433588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</a:rPr>
              <a:t>Description</a:t>
            </a:r>
            <a:r>
              <a:rPr lang="en-US" sz="1800" b="0" i="0" dirty="0">
                <a:effectLst/>
              </a:rPr>
              <a:t>: This is one giant solderless breadboard! It has 7 power buses, 40 columns, and 63 rows - with a total of 3220 tie in points. All pins are spaced by a standard 0.1". The two sets of five columns are separated by about 0.3", perfect for straddling a DIP package over. The board accepts wire sizes in the range of 20-29AWG.</a:t>
            </a:r>
          </a:p>
          <a:p>
            <a:pPr indent="-2286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430282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108042A-046E-4BAE-8172-BF5B45D87B5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7784" b="7784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D5F749-555A-42A3-BA55-24547903C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BreadBoard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B2CE7-A687-4450-8FCD-AADE495B1E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This board also has 4 binding posts, a black aluminum plate backing, and 4 rubber standoffs to keep your breadboard suspended safely on </a:t>
            </a:r>
            <a:r>
              <a:rPr lang="en-US" sz="2000" dirty="0"/>
              <a:t>the </a:t>
            </a:r>
            <a:r>
              <a:rPr lang="en-US" sz="2000" b="0" i="0" dirty="0">
                <a:effectLst/>
              </a:rPr>
              <a:t>workstation.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Dimensions</a:t>
            </a:r>
            <a:r>
              <a:rPr lang="en-US" sz="2000" b="0" i="0" dirty="0">
                <a:effectLst/>
              </a:rPr>
              <a:t>: 9.25 x 8.0 x 1.25" (234.95 x 203.2 x 31.75mm)</a:t>
            </a:r>
          </a:p>
        </p:txBody>
      </p:sp>
    </p:spTree>
    <p:extLst>
      <p:ext uri="{BB962C8B-B14F-4D97-AF65-F5344CB8AC3E}">
        <p14:creationId xmlns:p14="http://schemas.microsoft.com/office/powerpoint/2010/main" val="9524924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2FEB8DF-5B72-42FB-90F6-777C75A807F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17203" b="9302"/>
          <a:stretch/>
        </p:blipFill>
        <p:spPr>
          <a:xfrm>
            <a:off x="2522356" y="135947"/>
            <a:ext cx="9669642" cy="663892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E7887-320A-45B8-99AA-7E3D761B8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813"/>
            <a:ext cx="3822189" cy="183922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Electronics Toolkit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77FDA68-8E10-4CFD-B817-ECD1D0BE6E45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583556" y="1893455"/>
            <a:ext cx="3822189" cy="428350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 fontScale="92500" lnSpcReduction="10000"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-228600" eaLnBrk="1" fontAlgn="base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This is low-cost and easy to transport tools, and created a kit</a:t>
            </a:r>
          </a:p>
          <a:p>
            <a:pPr marL="0" marR="0" lvl="0" indent="-228600" eaLnBrk="1" fontAlgn="base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These tools are enough for simple, surface-mount type assembly, and are perfec</a:t>
            </a:r>
            <a:r>
              <a:rPr lang="en-US" altLang="en-US" sz="2000" dirty="0">
                <a:latin typeface="+mn-lt"/>
              </a:rPr>
              <a:t>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for through-hole soldering.</a:t>
            </a:r>
          </a:p>
          <a:p>
            <a:pPr marL="0" marR="0" lvl="0" indent="-228600" eaLnBrk="1" fontAlgn="base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In this version of the kit, </a:t>
            </a:r>
            <a:r>
              <a:rPr lang="en-US" altLang="en-US" sz="2000" dirty="0">
                <a:latin typeface="+mn-lt"/>
              </a:rPr>
              <a:t>there is a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silicone soldering mat, a 2oz liquid bottle, and some upgraded wire strippers. </a:t>
            </a:r>
          </a:p>
        </p:txBody>
      </p:sp>
    </p:spTree>
    <p:extLst>
      <p:ext uri="{BB962C8B-B14F-4D97-AF65-F5344CB8AC3E}">
        <p14:creationId xmlns:p14="http://schemas.microsoft.com/office/powerpoint/2010/main" val="2867848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2FEB8DF-5B72-42FB-90F6-777C75A807F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17203" b="9302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E7887-320A-45B8-99AA-7E3D761B8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Electronics Toolkit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77FDA68-8E10-4CFD-B817-ECD1D0BE6E45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745836" y="2129401"/>
            <a:ext cx="3822189" cy="37427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-22860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+mn-lt"/>
            </a:endParaRPr>
          </a:p>
          <a:p>
            <a:pPr marL="0" marR="0" lvl="0" indent="-22860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Insulated Silicone Soldering Mat</a:t>
            </a:r>
          </a:p>
          <a:p>
            <a:pPr marL="0" marR="0" lvl="0" indent="-22860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Soldering Iron - 60W (Adjustable Temperature)</a:t>
            </a:r>
          </a:p>
          <a:p>
            <a:pPr marL="0" marR="0" lvl="0" indent="-22860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Solder Lead Free - 15-gram Tube</a:t>
            </a:r>
          </a:p>
          <a:p>
            <a:pPr marL="0" marR="0" lvl="0" indent="-22860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Soldering Iron Stand</a:t>
            </a:r>
          </a:p>
          <a:p>
            <a:pPr marL="0" marR="0" lvl="0" indent="-22860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Solder Wick #2 5ft. - Generic</a:t>
            </a:r>
          </a:p>
          <a:p>
            <a:pPr marL="0" marR="0" lvl="0" indent="-22860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Wire Strippers - 22-30AWG</a:t>
            </a:r>
          </a:p>
          <a:p>
            <a:pPr marL="0" marR="0" lvl="0" indent="-22860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Diagonal Cutters</a:t>
            </a:r>
          </a:p>
          <a:p>
            <a:pPr marL="0" marR="0" lvl="0" indent="-22860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Needle Nose Pliers</a:t>
            </a:r>
          </a:p>
          <a:p>
            <a:pPr marL="0" marR="0" lvl="0" indent="-22860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SparkFun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Safety Glasses</a:t>
            </a:r>
          </a:p>
          <a:p>
            <a:pPr marL="0" marR="0" lvl="0" indent="-22860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Water Bottle - 2oz </a:t>
            </a:r>
          </a:p>
        </p:txBody>
      </p:sp>
    </p:spTree>
    <p:extLst>
      <p:ext uri="{BB962C8B-B14F-4D97-AF65-F5344CB8AC3E}">
        <p14:creationId xmlns:p14="http://schemas.microsoft.com/office/powerpoint/2010/main" val="22004005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55F05C-8ED3-4509-909B-939A47FEF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082" y="457200"/>
            <a:ext cx="10381836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656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BB8078-286E-47BA-A133-C513D6F5CB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90940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61E7A2-07B2-4C32-A9AA-DF0C9F79B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55420"/>
            <a:ext cx="11277600" cy="394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4738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5FCFE6-CE59-4473-A3BF-C11DC8763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010" y="457200"/>
            <a:ext cx="769398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8926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CCF0FD-52BE-4083-8400-715F54C02FB4}"/>
              </a:ext>
            </a:extLst>
          </p:cNvPr>
          <p:cNvSpPr txBox="1"/>
          <p:nvPr/>
        </p:nvSpPr>
        <p:spPr>
          <a:xfrm>
            <a:off x="733425" y="609600"/>
            <a:ext cx="11191875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b="1" u="sng" dirty="0">
                <a:solidFill>
                  <a:srgbClr val="000000"/>
                </a:solidFill>
                <a:latin typeface="Times New Roman" panose="02020603050405020304" pitchFamily="18" charset="0"/>
              </a:rPr>
              <a:t>REFERENCES</a:t>
            </a:r>
            <a:endParaRPr lang="en-CA" sz="2800" b="1" i="0" u="sng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endParaRPr lang="en-CA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1.   Raspberry Pi 4 Model B specifications – Raspberry Pi. (2019). Raspberrypi.org. </a:t>
            </a:r>
            <a:r>
              <a:rPr lang="en-CA" sz="1800" b="0" i="0" u="sng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hlinkClick r:id="rId2"/>
              </a:rPr>
              <a:t>https://www.raspberrypi.org/products/raspberry-pi-4-model-b/specifications/</a:t>
            </a:r>
            <a:endParaRPr lang="en-CA" sz="1800" b="0" i="0" u="sng" strike="noStrike" dirty="0">
              <a:solidFill>
                <a:srgbClr val="1155CC"/>
              </a:solidFill>
              <a:effectLst/>
              <a:latin typeface="Times New Roman" panose="02020603050405020304" pitchFamily="18" charset="0"/>
            </a:endParaRPr>
          </a:p>
          <a:p>
            <a:pPr marL="285750" indent="-285750" algn="just" rtl="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CA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2. AG, I. T. (n.d.). LED Lighting Tech for Urban Farming - Infineon Technologies. Www.infineon.com. </a:t>
            </a:r>
            <a:r>
              <a:rPr lang="en-CA" sz="1800" b="0" i="0" u="sng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hlinkClick r:id="rId3"/>
              </a:rPr>
              <a:t>https://www.infineon.com/cms/en/discoveries/LEDs-in-Urban-Farming/</a:t>
            </a:r>
            <a:endParaRPr lang="en-CA" b="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000000"/>
                </a:solidFill>
                <a:latin typeface="Times New Roman" panose="02020603050405020304" pitchFamily="18" charset="0"/>
              </a:rPr>
              <a:t>3</a:t>
            </a:r>
            <a:r>
              <a:rPr lang="en-CA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   Plants and Soil Moisture Information | Greener on the Inside. (n.d.). Retrieved June 2, 2021, from </a:t>
            </a:r>
            <a:r>
              <a:rPr lang="en-CA" u="sng" dirty="0">
                <a:solidFill>
                  <a:srgbClr val="1155CC"/>
                </a:solidFill>
                <a:latin typeface="Times New Roman" panose="02020603050405020304" pitchFamily="18" charset="0"/>
              </a:rPr>
              <a:t>https://www.ambius.com/blog/plants-and-soil-moisture/</a:t>
            </a:r>
            <a:endParaRPr lang="en-CA" sz="1800" b="0" i="0" u="sng" strike="noStrike" dirty="0">
              <a:solidFill>
                <a:srgbClr val="1155CC"/>
              </a:solidFill>
              <a:effectLst/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u="sng" dirty="0">
              <a:solidFill>
                <a:srgbClr val="1155CC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</a:rPr>
              <a:t>4.  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How HDMI Works. (2007, October 8). HowStuffWorks.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hlinkClick r:id="rId4"/>
              </a:rPr>
              <a:t>https://electronics.howstuffworks.com/hdmi</a:t>
            </a:r>
            <a:endParaRPr lang="en-US" sz="1800" b="0" i="0" u="sng" strike="noStrike" dirty="0">
              <a:solidFill>
                <a:srgbClr val="1155CC"/>
              </a:solidFill>
              <a:effectLst/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>
              <a:solidFill>
                <a:srgbClr val="1155CC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strike="noStrike" dirty="0">
                <a:effectLst/>
                <a:latin typeface="Times New Roman" panose="02020603050405020304" pitchFamily="18" charset="0"/>
              </a:rPr>
              <a:t>5.</a:t>
            </a:r>
            <a:r>
              <a:rPr lang="en-US" dirty="0">
                <a:latin typeface="Times New Roman" panose="02020603050405020304" pitchFamily="18" charset="0"/>
              </a:rPr>
              <a:t>  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How USB Ports Work. (2000, April 1). HowStuffWorks.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hlinkClick r:id="rId5"/>
              </a:rPr>
              <a:t>https://computer.howstuffworks.com/usb.htm#pt3</a:t>
            </a:r>
            <a:endParaRPr lang="en-US" u="sng" dirty="0">
              <a:solidFill>
                <a:srgbClr val="1155CC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>
              <a:solidFill>
                <a:srgbClr val="1155CC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</a:rPr>
              <a:t>6.   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Digi-Key Electronics. (n.d.). </a:t>
            </a:r>
            <a:r>
              <a:rPr lang="en-US" sz="1800" i="1" dirty="0" err="1">
                <a:effectLst/>
                <a:latin typeface="Times New Roman" panose="02020603050405020304" pitchFamily="18" charset="0"/>
              </a:rPr>
              <a:t>DigiKey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 Electronics Home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Retrieved June 10, 2021, from </a:t>
            </a:r>
            <a:r>
              <a:rPr lang="en-US" sz="1800" u="sng" dirty="0">
                <a:solidFill>
                  <a:schemeClr val="accent1"/>
                </a:solidFill>
                <a:effectLst/>
                <a:latin typeface="Times New Roman" panose="02020603050405020304" pitchFamily="18" charset="0"/>
              </a:rPr>
              <a:t>https://www.digikey.ca/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</a:rPr>
              <a:t>7.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   Adafruit Industries, Unique &amp; fun DIY electronics and kits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(n.d.). Adafruit Industries. Retrieved June 10, 2021, from </a:t>
            </a:r>
            <a:r>
              <a:rPr lang="en-US" sz="1800" u="sng" dirty="0">
                <a:solidFill>
                  <a:schemeClr val="accent1"/>
                </a:solidFill>
                <a:effectLst/>
                <a:latin typeface="Times New Roman" panose="02020603050405020304" pitchFamily="18" charset="0"/>
              </a:rPr>
              <a:t>https://www.adafruit.com/</a:t>
            </a:r>
          </a:p>
          <a:p>
            <a:endParaRPr lang="en-CA" dirty="0">
              <a:latin typeface="Times New Roman" panose="02020603050405020304" pitchFamily="18" charset="0"/>
            </a:endParaRPr>
          </a:p>
          <a:p>
            <a:endParaRPr lang="en-CA" sz="1800" b="0" i="0" u="sng" strike="noStrike" dirty="0">
              <a:solidFill>
                <a:srgbClr val="1155CC"/>
              </a:solidFill>
              <a:effectLst/>
              <a:latin typeface="Times New Roman" panose="02020603050405020304" pitchFamily="18" charset="0"/>
            </a:endParaRPr>
          </a:p>
          <a:p>
            <a:endParaRPr lang="en-CA" u="sng" dirty="0">
              <a:solidFill>
                <a:srgbClr val="1155CC"/>
              </a:solidFill>
              <a:latin typeface="Times New Roman" panose="02020603050405020304" pitchFamily="18" charset="0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7858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F0B6340-518D-41BB-861F-B20727EAC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53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6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C8FCEB-AF1F-49D9-BDE2-1D981BA04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Raspberry Pi 4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8B499A-9F3E-490C-BA56-007D2ACE7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9550" y="2105025"/>
            <a:ext cx="4324350" cy="4292437"/>
          </a:xfrm>
        </p:spPr>
        <p:txBody>
          <a:bodyPr vert="horz" lIns="91440" tIns="45720" rIns="91440" bIns="45720" rtlCol="0">
            <a:normAutofit/>
          </a:bodyPr>
          <a:lstStyle/>
          <a:p>
            <a:pPr algn="ctr" fontAlgn="base">
              <a:spcBef>
                <a:spcPts val="0"/>
              </a:spcBef>
              <a:spcAft>
                <a:spcPts val="0"/>
              </a:spcAft>
            </a:pPr>
            <a:r>
              <a:rPr lang="en-US" sz="2000" b="1" i="0" u="sng" strike="noStrike" dirty="0">
                <a:effectLst/>
              </a:rPr>
              <a:t>SPECIFICATIONS</a:t>
            </a:r>
          </a:p>
          <a:p>
            <a:pPr algn="ctr" fontAlgn="base">
              <a:spcBef>
                <a:spcPts val="0"/>
              </a:spcBef>
              <a:spcAft>
                <a:spcPts val="0"/>
              </a:spcAft>
            </a:pPr>
            <a:endParaRPr lang="en-US" sz="1700" b="1" i="0" u="sng" strike="noStrike" dirty="0">
              <a:effectLst/>
            </a:endParaRP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effectLst/>
              </a:rPr>
              <a:t>Broadcom BCM2711, Quad core Cortex-A72 (ARM v8) 64-bit SoC @ 1.5GHz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effectLst/>
              </a:rPr>
              <a:t>2GB, 4GB or 8GB LPDDR4-3200 SDRAM (depending on model)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effectLst/>
              </a:rPr>
              <a:t>wireless, Bluetooth 5.0, BLE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effectLst/>
              </a:rPr>
              <a:t>Gigabit Ethernet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effectLst/>
              </a:rPr>
              <a:t>2 USB 3.0 ports; 2 USB 2.0 ports.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effectLst/>
              </a:rPr>
              <a:t>Raspberry Pi standard 40 pin GPIO header (fully backward compatible with previous boards)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effectLst/>
              </a:rPr>
              <a:t>2 × micro-HDMI ports (up to 4kp60 supported)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effectLst/>
              </a:rPr>
              <a:t>2-lane MIPI DSI display port</a:t>
            </a:r>
          </a:p>
          <a:p>
            <a:pPr indent="-228600" fontAlgn="base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</a:rPr>
              <a:t>2-lane MIPI CSI camera port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b="0" i="0" u="none" strike="noStrike" dirty="0">
              <a:effectLst/>
            </a:endParaRP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b="0" i="0" u="none" strike="noStrike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14635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F0B6340-518D-41BB-861F-B20727EAC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53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C8FCEB-AF1F-49D9-BDE2-1D981BA04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Raspberry Pi 4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8B499A-9F3E-490C-BA56-007D2ACE7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6225" y="2028825"/>
            <a:ext cx="4638675" cy="4610100"/>
          </a:xfrm>
        </p:spPr>
        <p:txBody>
          <a:bodyPr vert="horz" lIns="91440" tIns="45720" rIns="91440" bIns="45720" rtlCol="0">
            <a:normAutofit/>
          </a:bodyPr>
          <a:lstStyle/>
          <a:p>
            <a:pPr algn="ctr" fontAlgn="base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effectLst/>
              </a:rPr>
              <a:t> </a:t>
            </a:r>
            <a:r>
              <a:rPr lang="en-US" sz="2000" b="1" i="0" u="sng" strike="noStrike" dirty="0">
                <a:effectLst/>
              </a:rPr>
              <a:t>SPECIFICATIONS</a:t>
            </a:r>
          </a:p>
          <a:p>
            <a:pPr algn="ctr" fontAlgn="base">
              <a:spcBef>
                <a:spcPts val="0"/>
              </a:spcBef>
              <a:spcAft>
                <a:spcPts val="0"/>
              </a:spcAft>
            </a:pPr>
            <a:endParaRPr lang="en-US" sz="1800" b="1" i="0" u="sng" strike="noStrike" dirty="0">
              <a:effectLst/>
            </a:endParaRP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</a:rPr>
              <a:t>4-pole stereo audio and composite video port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</a:rPr>
              <a:t>H.265 (4kp60 decode), H264 (1080p60 decode, 1080p30 encode)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</a:rPr>
              <a:t>OpenGL ES 3.0 graphics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</a:rPr>
              <a:t>Micro-SD card slot for loading operating system and data storage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</a:rPr>
              <a:t>5V DC via USB-C connector (minimum 3A*)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</a:rPr>
              <a:t>5V DC via GPIO header (minimum 3A*)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</a:rPr>
              <a:t>Power over Ethernet (PoE) enabled (requires separate PoE HAT)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</a:rPr>
              <a:t>Operating temperature: 0 – 50 degrees C ambient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</a:rPr>
              <a:t>* A good quality 2.5A power supply can be used if downstream USB peripherals consume less than 500mA in total.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58763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053397A-9EC2-42FE-9437-37A2BE4A6BF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3423" b="410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0B30C3-B258-4CDE-A3B5-3F01408B3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0" i="0" u="none" strike="noStrike">
                <a:effectLst/>
              </a:rPr>
              <a:t>Adafruit Feather RP2040</a:t>
            </a:r>
            <a:endParaRPr lang="en-US" sz="40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D819D2-07CD-4DFE-B6D9-E1644E3722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2362200"/>
            <a:ext cx="4393689" cy="381476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1400" b="1" i="0" u="sng" dirty="0">
                <a:effectLst/>
              </a:rPr>
              <a:t>SPECIFICATIONS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Measures 2.0" x 0.9" x 0.28" (50.8mm x 22.8mm x 7mm) without headers soldered in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Light as a (large?) feather - 5 grams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RP2040 32-bit Cortex M0+ dual core running at ~125 MHz @ 3.3V logic and power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264 KB RAM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8 MB SPI FLASH chip for storing files and </a:t>
            </a:r>
            <a:r>
              <a:rPr lang="en-US" sz="1400" b="0" i="0" dirty="0" err="1">
                <a:effectLst/>
              </a:rPr>
              <a:t>CircuitPython</a:t>
            </a:r>
            <a:r>
              <a:rPr lang="en-US" sz="1400" b="0" i="0" dirty="0">
                <a:effectLst/>
              </a:rPr>
              <a:t>/</a:t>
            </a:r>
            <a:r>
              <a:rPr lang="en-US" sz="1400" b="0" i="0" dirty="0" err="1">
                <a:effectLst/>
              </a:rPr>
              <a:t>MicroPython</a:t>
            </a:r>
            <a:r>
              <a:rPr lang="en-US" sz="1400" b="0" i="0" dirty="0">
                <a:effectLst/>
              </a:rPr>
              <a:t> code storage. No EEPROM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Built in 200mA+ </a:t>
            </a:r>
            <a:r>
              <a:rPr lang="en-US" sz="1400" b="0" i="0" dirty="0" err="1">
                <a:effectLst/>
              </a:rPr>
              <a:t>lipoly</a:t>
            </a:r>
            <a:r>
              <a:rPr lang="en-US" sz="1400" b="0" i="0" dirty="0">
                <a:effectLst/>
              </a:rPr>
              <a:t> charger with charging status indicator LED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Pin #13 red LED for general purpose blinking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4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9938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053397A-9EC2-42FE-9437-37A2BE4A6BF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3423" b="410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0B30C3-B258-4CDE-A3B5-3F01408B3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0" i="0" u="none" strike="noStrike">
                <a:effectLst/>
              </a:rPr>
              <a:t>Adafruit Feather RP2040</a:t>
            </a:r>
            <a:endParaRPr lang="en-US" sz="40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D819D2-07CD-4DFE-B6D9-E1644E3722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0975" y="1961490"/>
            <a:ext cx="4105275" cy="5278762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1400" b="1" u="sng" dirty="0"/>
              <a:t>SPECIFICATIONS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RGB </a:t>
            </a:r>
            <a:r>
              <a:rPr lang="en-US" sz="1400" b="0" i="0" dirty="0" err="1">
                <a:effectLst/>
              </a:rPr>
              <a:t>NeoPixel</a:t>
            </a:r>
            <a:r>
              <a:rPr lang="en-US" sz="1400" b="0" i="0" dirty="0">
                <a:effectLst/>
              </a:rPr>
              <a:t> for full color indication.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On-board STEMMA QT connector that </a:t>
            </a:r>
            <a:r>
              <a:rPr lang="en-US" sz="1400" dirty="0"/>
              <a:t>connects </a:t>
            </a:r>
            <a:r>
              <a:rPr lang="en-US" sz="1400" b="0" i="0" dirty="0">
                <a:effectLst/>
              </a:rPr>
              <a:t> quickly </a:t>
            </a:r>
            <a:r>
              <a:rPr lang="en-US" sz="1400" dirty="0"/>
              <a:t>with </a:t>
            </a:r>
            <a:r>
              <a:rPr lang="en-US" sz="1400" b="0" i="0" dirty="0">
                <a:effectLst/>
              </a:rPr>
              <a:t>any </a:t>
            </a:r>
            <a:r>
              <a:rPr lang="en-US" sz="1400" b="0" i="0" dirty="0" err="1">
                <a:effectLst/>
              </a:rPr>
              <a:t>Qwiic</a:t>
            </a:r>
            <a:r>
              <a:rPr lang="en-US" sz="1400" b="0" i="0" dirty="0">
                <a:effectLst/>
              </a:rPr>
              <a:t>, STEMMA QT or Grove I2C devices with no soldering.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Both Reset button and Bootloader select button for quick restarts (no unplugging-</a:t>
            </a:r>
            <a:r>
              <a:rPr lang="en-US" sz="1400" b="0" i="0" dirty="0" err="1">
                <a:effectLst/>
              </a:rPr>
              <a:t>replugging</a:t>
            </a:r>
            <a:r>
              <a:rPr lang="en-US" sz="1400" b="0" i="0" dirty="0">
                <a:effectLst/>
              </a:rPr>
              <a:t> to relaunch code)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3.3V Power/enable pin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Optional SWD debug port can be soldered in for debug access</a:t>
            </a:r>
            <a:endParaRPr lang="en-US" sz="1400" b="0" i="0" dirty="0">
              <a:effectLst/>
            </a:endParaRP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4 mounting holes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24 MHz crystal for perfect timing.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3.3V regulator with 500mA peak current output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USB Type C connector </a:t>
            </a:r>
            <a:r>
              <a:rPr lang="en-US" sz="1400" dirty="0"/>
              <a:t>can </a:t>
            </a:r>
            <a:r>
              <a:rPr lang="en-US" sz="1400" b="0" i="0" dirty="0">
                <a:effectLst/>
              </a:rPr>
              <a:t>access built-in ROM USB bootloader and serial port debugging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400" b="1" u="sng" dirty="0"/>
          </a:p>
        </p:txBody>
      </p:sp>
    </p:spTree>
    <p:extLst>
      <p:ext uri="{BB962C8B-B14F-4D97-AF65-F5344CB8AC3E}">
        <p14:creationId xmlns:p14="http://schemas.microsoft.com/office/powerpoint/2010/main" val="1727338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0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EB4725-A273-40B7-8335-843AE0472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HDMI DISPLAY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B309DE-810D-4C3E-A194-48619D2A1C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1825625"/>
            <a:ext cx="4152774" cy="4303464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A mini panel-mountable HDMI monitor which can easi</a:t>
            </a:r>
            <a:r>
              <a:rPr lang="en-US" sz="2000" dirty="0"/>
              <a:t>ly be connected </a:t>
            </a:r>
            <a:r>
              <a:rPr lang="en-US" sz="2000" b="0" i="0" dirty="0">
                <a:effectLst/>
              </a:rPr>
              <a:t>with any computer that has HDMI output.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 It can take unencrypted video and pipe out the raw 24-bit color pixel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It can even power the entire display from a USB port.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With the default 5" 800x480 display and 50mA backlight current, the current draw is 500mA total.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6" name="Picture Placeholder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E1D18E5D-8A40-429F-9C40-5DE4F158137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r="2" b="5560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938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EB4725-A273-40B7-8335-843AE0472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HDMI DISPLAY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B309DE-810D-4C3E-A194-48619D2A1C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1825625"/>
            <a:ext cx="4152774" cy="4303464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 b="0" i="0" dirty="0">
              <a:effectLst/>
            </a:endParaRPr>
          </a:p>
          <a:p>
            <a:r>
              <a:rPr lang="en-US" sz="2000" b="1" i="0" u="sng" dirty="0">
                <a:effectLst/>
              </a:rPr>
              <a:t>SPECIFICATIONS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Dimensions: 122mm x 76mm x 7mm / 4.8" x 3.0" x 0.3"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Mounting Hole Distance: 109mm x 81mm / 4.3" x 3.2“a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Mounting Hole Diameter: 2.8mm / 0.11"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Weight: 106g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1D18E5D-8A40-429F-9C40-5DE4F158137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r="2" b="5560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714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</TotalTime>
  <Words>2203</Words>
  <Application>Microsoft Office PowerPoint</Application>
  <PresentationFormat>Widescreen</PresentationFormat>
  <Paragraphs>191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Times New Roman</vt:lpstr>
      <vt:lpstr>Office Theme</vt:lpstr>
      <vt:lpstr>Hardware Components  </vt:lpstr>
      <vt:lpstr>A Brief Introduction Of The Project: Smart Greenify Device</vt:lpstr>
      <vt:lpstr>PowerPoint Presentation</vt:lpstr>
      <vt:lpstr>Raspberry Pi 4</vt:lpstr>
      <vt:lpstr>Raspberry Pi 4</vt:lpstr>
      <vt:lpstr>Adafruit Feather RP2040</vt:lpstr>
      <vt:lpstr>Adafruit Feather RP2040</vt:lpstr>
      <vt:lpstr>HDMI DISPLAY</vt:lpstr>
      <vt:lpstr>HDMI DISPLAY</vt:lpstr>
      <vt:lpstr>REGULATED SWITCHING POWER ADAPTER</vt:lpstr>
      <vt:lpstr>SPEAKER SET </vt:lpstr>
      <vt:lpstr>SPEAKER SET </vt:lpstr>
      <vt:lpstr>LED STRIP</vt:lpstr>
      <vt:lpstr>LED STRIP</vt:lpstr>
      <vt:lpstr>Ultrasonic Sensor</vt:lpstr>
      <vt:lpstr>Soil Moisture Sensor</vt:lpstr>
      <vt:lpstr>Soil Moisture Sensor</vt:lpstr>
      <vt:lpstr>Humidity Sensor</vt:lpstr>
      <vt:lpstr>Humidity Sensor</vt:lpstr>
      <vt:lpstr>TUBING FOR PUMP</vt:lpstr>
      <vt:lpstr>Valve</vt:lpstr>
      <vt:lpstr>Valve</vt:lpstr>
      <vt:lpstr>Pump</vt:lpstr>
      <vt:lpstr>Pump</vt:lpstr>
      <vt:lpstr>BreadBoard</vt:lpstr>
      <vt:lpstr>BreadBoard</vt:lpstr>
      <vt:lpstr>Electronics Toolkit</vt:lpstr>
      <vt:lpstr>Electronics Toolkit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Components </dc:title>
  <dc:creator>Manu Simriti Parbhakar</dc:creator>
  <cp:lastModifiedBy>Manu Simriti Parbhakar</cp:lastModifiedBy>
  <cp:revision>24</cp:revision>
  <dcterms:created xsi:type="dcterms:W3CDTF">2021-06-10T06:08:53Z</dcterms:created>
  <dcterms:modified xsi:type="dcterms:W3CDTF">2021-06-10T16:30:27Z</dcterms:modified>
</cp:coreProperties>
</file>

<file path=docProps/thumbnail.jpeg>
</file>